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</p:sldMasterIdLst>
  <p:notesMasterIdLst>
    <p:notesMasterId r:id="rId28"/>
  </p:notesMasterIdLst>
  <p:sldIdLst>
    <p:sldId id="258" r:id="rId2"/>
    <p:sldId id="256" r:id="rId3"/>
    <p:sldId id="257" r:id="rId4"/>
    <p:sldId id="260" r:id="rId5"/>
    <p:sldId id="261" r:id="rId6"/>
    <p:sldId id="262" r:id="rId7"/>
    <p:sldId id="269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3" r:id="rId18"/>
    <p:sldId id="274" r:id="rId19"/>
    <p:sldId id="276" r:id="rId20"/>
    <p:sldId id="275" r:id="rId21"/>
    <p:sldId id="280" r:id="rId22"/>
    <p:sldId id="281" r:id="rId23"/>
    <p:sldId id="277" r:id="rId24"/>
    <p:sldId id="278" r:id="rId25"/>
    <p:sldId id="279" r:id="rId26"/>
    <p:sldId id="282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413"/>
    <p:restoredTop sz="94631"/>
  </p:normalViewPr>
  <p:slideViewPr>
    <p:cSldViewPr snapToGrid="0" snapToObjects="1">
      <p:cViewPr varScale="1">
        <p:scale>
          <a:sx n="69" d="100"/>
          <a:sy n="69" d="100"/>
        </p:scale>
        <p:origin x="21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F090B-A857-1A4E-B5C3-D5A46BF5F86D}" type="datetimeFigureOut">
              <a:rPr lang="en-US" smtClean="0"/>
              <a:t>9/13/16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43B663-C454-8F44-A61A-901F0AB2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343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43B663-C454-8F44-A61A-901F0AB26B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73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006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298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58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33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066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210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81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408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072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18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758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9/13/16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589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ails/rails/issues/12330" TargetMode="External"/><Relationship Id="rId3" Type="http://schemas.openxmlformats.org/officeDocument/2006/relationships/hyperlink" Target="https://github.com/rails/rails/pull/22170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t27duck/has_config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t27duck/has_config/blob/master/README.md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t27duck/has_config/blob/master/README.md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t27duck/has_config/blob/master/README.md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27duck/showandtell" TargetMode="External"/><Relationship Id="rId4" Type="http://schemas.openxmlformats.org/officeDocument/2006/relationships/image" Target="../media/image13.tiff"/><Relationship Id="rId5" Type="http://schemas.openxmlformats.org/officeDocument/2006/relationships/hyperlink" Target="https://rubytogether.org/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t27duck/has_confi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slide intentionally left blank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00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Scenario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feature to be added</a:t>
            </a:r>
          </a:p>
          <a:p>
            <a:r>
              <a:rPr lang="en-US" dirty="0" smtClean="0"/>
              <a:t>Needs to be configurable as not all clients want/need it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b="1" dirty="0" err="1"/>
              <a:t>add_column</a:t>
            </a:r>
            <a:r>
              <a:rPr lang="en-US" b="1" dirty="0"/>
              <a:t> :clients, :</a:t>
            </a:r>
            <a:r>
              <a:rPr lang="en-US" b="1" dirty="0" err="1"/>
              <a:t>new_feature</a:t>
            </a:r>
            <a:r>
              <a:rPr lang="en-US" b="1" dirty="0"/>
              <a:t>, :</a:t>
            </a:r>
            <a:r>
              <a:rPr lang="en-US" b="1" dirty="0" err="1" smtClean="0"/>
              <a:t>boolean</a:t>
            </a:r>
            <a:endParaRPr lang="en-US" b="1" dirty="0" smtClean="0"/>
          </a:p>
          <a:p>
            <a:pPr marL="0" indent="0" algn="ctr">
              <a:buNone/>
            </a:pPr>
            <a:r>
              <a:rPr lang="en-US" b="1" dirty="0" smtClean="0"/>
              <a:t>or</a:t>
            </a:r>
          </a:p>
          <a:p>
            <a:pPr marL="0" indent="0" algn="ctr">
              <a:buNone/>
            </a:pPr>
            <a:r>
              <a:rPr lang="en-US" b="1" dirty="0" err="1"/>
              <a:t>add_column</a:t>
            </a:r>
            <a:r>
              <a:rPr lang="en-US" b="1" dirty="0"/>
              <a:t> </a:t>
            </a:r>
            <a:r>
              <a:rPr lang="en-US" b="1" dirty="0" smtClean="0"/>
              <a:t>:groups, </a:t>
            </a:r>
            <a:r>
              <a:rPr lang="en-US" b="1" dirty="0"/>
              <a:t>:</a:t>
            </a:r>
            <a:r>
              <a:rPr lang="en-US" b="1" dirty="0" err="1"/>
              <a:t>new_feature</a:t>
            </a:r>
            <a:r>
              <a:rPr lang="en-US" b="1" dirty="0"/>
              <a:t>, :</a:t>
            </a:r>
            <a:r>
              <a:rPr lang="en-US" b="1" dirty="0" err="1" smtClean="0"/>
              <a:t>boolean</a:t>
            </a:r>
            <a:endParaRPr lang="en-US" b="1" dirty="0"/>
          </a:p>
          <a:p>
            <a:endParaRPr lang="en-US" dirty="0"/>
          </a:p>
          <a:p>
            <a:r>
              <a:rPr lang="en-US" dirty="0" smtClean="0"/>
              <a:t>Migration runs in &lt; 0.02 seconds locally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26500" y="230188"/>
            <a:ext cx="27622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 smtClean="0">
                <a:solidFill>
                  <a:srgbClr val="0070C0"/>
                </a:solidFill>
                <a:latin typeface="Cooper Black" charset="0"/>
                <a:ea typeface="Cooper Black" charset="0"/>
                <a:cs typeface="Cooper Black" charset="0"/>
              </a:rPr>
              <a:t>IBOM</a:t>
            </a:r>
            <a:endParaRPr lang="en-US" sz="7200" b="1" dirty="0">
              <a:solidFill>
                <a:srgbClr val="0070C0"/>
              </a:solidFill>
              <a:latin typeface="Cooper Black" charset="0"/>
              <a:ea typeface="Cooper Black" charset="0"/>
              <a:cs typeface="Cooper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756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Deploy during the day == App goes down</a:t>
            </a:r>
          </a:p>
          <a:p>
            <a:r>
              <a:rPr lang="en-US" dirty="0" smtClean="0"/>
              <a:t>Deploy hangs during migrations</a:t>
            </a:r>
          </a:p>
          <a:p>
            <a:r>
              <a:rPr lang="en-US" dirty="0" smtClean="0"/>
              <a:t>Requests queue up on unicorn</a:t>
            </a:r>
          </a:p>
          <a:p>
            <a:r>
              <a:rPr lang="en-US" dirty="0" smtClean="0"/>
              <a:t>Background jobs sit there</a:t>
            </a:r>
          </a:p>
          <a:p>
            <a:r>
              <a:rPr lang="en-US" dirty="0" smtClean="0"/>
              <a:t>Exceptions </a:t>
            </a:r>
            <a:r>
              <a:rPr lang="en-US" dirty="0" smtClean="0"/>
              <a:t>when migration </a:t>
            </a:r>
            <a:r>
              <a:rPr lang="en-US" dirty="0" smtClean="0"/>
              <a:t>finally completes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is-IS" dirty="0" smtClean="0"/>
              <a:t>… but all we did was add a bool to a “small” table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8826500" y="230188"/>
            <a:ext cx="27622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 smtClean="0">
                <a:solidFill>
                  <a:srgbClr val="0070C0"/>
                </a:solidFill>
                <a:latin typeface="Cooper Black" charset="0"/>
                <a:ea typeface="Cooper Black" charset="0"/>
                <a:cs typeface="Cooper Black" charset="0"/>
              </a:rPr>
              <a:t>IBOM</a:t>
            </a:r>
            <a:endParaRPr lang="en-US" sz="7200" b="1" dirty="0">
              <a:solidFill>
                <a:srgbClr val="0070C0"/>
              </a:solidFill>
              <a:latin typeface="Cooper Black" charset="0"/>
              <a:ea typeface="Cooper Black" charset="0"/>
              <a:cs typeface="Cooper Black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3795" y="1690688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99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 – Table locking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Altering these tables is no small feat</a:t>
            </a:r>
          </a:p>
          <a:p>
            <a:pPr lvl="1"/>
            <a:r>
              <a:rPr lang="en-US" dirty="0"/>
              <a:t>ALTER TABLE with a null column still requires </a:t>
            </a:r>
            <a:r>
              <a:rPr lang="en-US" dirty="0" smtClean="0"/>
              <a:t>an exclusive </a:t>
            </a:r>
            <a:r>
              <a:rPr lang="en-US" dirty="0"/>
              <a:t>lock (though it’s </a:t>
            </a:r>
            <a:r>
              <a:rPr lang="en-US" dirty="0" smtClean="0"/>
              <a:t>“quick” </a:t>
            </a:r>
            <a:r>
              <a:rPr lang="en-US" dirty="0"/>
              <a:t>since null is the default)</a:t>
            </a:r>
          </a:p>
          <a:p>
            <a:pPr lvl="1"/>
            <a:r>
              <a:rPr lang="en-US" dirty="0"/>
              <a:t>If setting a default value, the entire table must be rewritten on disk (longer </a:t>
            </a:r>
            <a:r>
              <a:rPr lang="en-US" dirty="0" smtClean="0"/>
              <a:t>lock)</a:t>
            </a:r>
          </a:p>
          <a:p>
            <a:r>
              <a:rPr lang="en-US" dirty="0" smtClean="0"/>
              <a:t>Long running jobs, especially ones that run in a transaction, blocks the migration until the transaction commits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826500" y="230188"/>
            <a:ext cx="27622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 smtClean="0">
                <a:solidFill>
                  <a:srgbClr val="0070C0"/>
                </a:solidFill>
                <a:latin typeface="Cooper Black" charset="0"/>
                <a:ea typeface="Cooper Black" charset="0"/>
                <a:cs typeface="Cooper Black" charset="0"/>
              </a:rPr>
              <a:t>IBOM</a:t>
            </a:r>
            <a:endParaRPr lang="en-US" sz="7200" b="1" dirty="0">
              <a:solidFill>
                <a:srgbClr val="0070C0"/>
              </a:solidFill>
              <a:latin typeface="Cooper Black" charset="0"/>
              <a:ea typeface="Cooper Black" charset="0"/>
              <a:cs typeface="Cooper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992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 – App Exceptions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Adding a column to a constantly accessed table will commonly throw an </a:t>
            </a:r>
            <a:r>
              <a:rPr lang="en-US" dirty="0" smtClean="0"/>
              <a:t>exception for a web request </a:t>
            </a:r>
            <a:r>
              <a:rPr lang="en-US" dirty="0"/>
              <a:t>during the migration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Process in a transaction starts (Background job or an </a:t>
            </a:r>
            <a:r>
              <a:rPr lang="en-US" dirty="0" err="1"/>
              <a:t>ActiveRecord</a:t>
            </a:r>
            <a:r>
              <a:rPr lang="en-US" dirty="0"/>
              <a:t> save on a model with hooks referencing the modified table)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Structure of the table changes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Cached prepared statements in </a:t>
            </a:r>
            <a:r>
              <a:rPr lang="en-US" dirty="0" err="1"/>
              <a:t>ActiveRecord</a:t>
            </a:r>
            <a:r>
              <a:rPr lang="en-US" dirty="0"/>
              <a:t> are now invalid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 smtClean="0"/>
              <a:t>PostreSQL</a:t>
            </a:r>
            <a:r>
              <a:rPr lang="en-US" dirty="0" smtClean="0"/>
              <a:t> throws </a:t>
            </a:r>
            <a:r>
              <a:rPr lang="en-US" dirty="0"/>
              <a:t>an error about the invalid statement on the next query in the transaction regarding the altered table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/>
              <a:t>ActiveRecord</a:t>
            </a:r>
            <a:r>
              <a:rPr lang="en-US" dirty="0"/>
              <a:t> rescues error and refreshes statement cache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Because the error was thrown in a transaction, </a:t>
            </a:r>
            <a:r>
              <a:rPr lang="en-US" dirty="0" smtClean="0"/>
              <a:t>PostgreSQL makes </a:t>
            </a:r>
            <a:r>
              <a:rPr lang="en-US" dirty="0"/>
              <a:t>the entire transaction invalid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Exception is </a:t>
            </a:r>
            <a:r>
              <a:rPr lang="en-US" dirty="0"/>
              <a:t>thrown – ERROR: current transaction is aborted, commands ignored until end of transaction block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26500" y="230188"/>
            <a:ext cx="27622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 smtClean="0">
                <a:solidFill>
                  <a:srgbClr val="0070C0"/>
                </a:solidFill>
                <a:latin typeface="Cooper Black" charset="0"/>
                <a:ea typeface="Cooper Black" charset="0"/>
                <a:cs typeface="Cooper Black" charset="0"/>
              </a:rPr>
              <a:t>IBOM</a:t>
            </a:r>
            <a:endParaRPr lang="en-US" sz="7200" b="1" dirty="0">
              <a:solidFill>
                <a:srgbClr val="0070C0"/>
              </a:solidFill>
              <a:latin typeface="Cooper Black" charset="0"/>
              <a:ea typeface="Cooper Black" charset="0"/>
              <a:cs typeface="Cooper Blac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68700" y="5911790"/>
            <a:ext cx="84595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Original Issue: </a:t>
            </a:r>
            <a:r>
              <a:rPr lang="en-US" sz="2000" b="1" dirty="0">
                <a:hlinkClick r:id="rId2"/>
              </a:rPr>
              <a:t>https://</a:t>
            </a:r>
            <a:r>
              <a:rPr lang="en-US" sz="2000" b="1" dirty="0" smtClean="0">
                <a:hlinkClick r:id="rId2"/>
              </a:rPr>
              <a:t>github.com/rails/rails/issues/12330</a:t>
            </a:r>
            <a:endParaRPr 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568700" y="6324600"/>
            <a:ext cx="84595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Claimed </a:t>
            </a:r>
            <a:r>
              <a:rPr lang="en-US" sz="2000" b="1" dirty="0"/>
              <a:t>to </a:t>
            </a:r>
            <a:r>
              <a:rPr lang="en-US" sz="2000" b="1" smtClean="0"/>
              <a:t>be </a:t>
            </a:r>
            <a:r>
              <a:rPr lang="en-US" sz="2000" b="1" smtClean="0"/>
              <a:t>‘Fixed’ </a:t>
            </a:r>
            <a:r>
              <a:rPr lang="en-US" sz="2000" b="1" dirty="0"/>
              <a:t>in Rails 5: </a:t>
            </a:r>
            <a:r>
              <a:rPr lang="en-US" sz="2000" b="1" dirty="0">
                <a:hlinkClick r:id="rId3"/>
              </a:rPr>
              <a:t>https://</a:t>
            </a:r>
            <a:r>
              <a:rPr lang="en-US" sz="2000" b="1" dirty="0" smtClean="0">
                <a:hlinkClick r:id="rId3"/>
              </a:rPr>
              <a:t>github.com/rails/rails/pull/22170</a:t>
            </a:r>
            <a:r>
              <a:rPr lang="en-US" sz="2000" b="1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6210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Solutions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Pause workers before deploy</a:t>
            </a:r>
          </a:p>
          <a:p>
            <a:pPr lvl="1"/>
            <a:r>
              <a:rPr lang="en-US" dirty="0" smtClean="0"/>
              <a:t>“After hours”</a:t>
            </a:r>
          </a:p>
          <a:p>
            <a:pPr lvl="1"/>
            <a:r>
              <a:rPr lang="en-US" dirty="0" smtClean="0"/>
              <a:t>Doesn’t solve app exceptions for existing users at the wrong place at the wrong time</a:t>
            </a:r>
          </a:p>
          <a:p>
            <a:pPr lvl="1"/>
            <a:r>
              <a:rPr lang="en-US" dirty="0" smtClean="0"/>
              <a:t>Requires team coordination</a:t>
            </a:r>
            <a:endParaRPr lang="en-US" dirty="0" smtClean="0"/>
          </a:p>
          <a:p>
            <a:r>
              <a:rPr lang="en-US" dirty="0" smtClean="0"/>
              <a:t>Deploy during the “early hours” of the morning</a:t>
            </a:r>
          </a:p>
          <a:p>
            <a:pPr lvl="1"/>
            <a:r>
              <a:rPr lang="en-US" dirty="0" smtClean="0"/>
              <a:t>Requires team coordination</a:t>
            </a:r>
          </a:p>
          <a:p>
            <a:r>
              <a:rPr lang="en-US" dirty="0" smtClean="0"/>
              <a:t>Relegate deploys to known “maintenance windows”</a:t>
            </a:r>
          </a:p>
          <a:p>
            <a:r>
              <a:rPr lang="en-US" dirty="0" smtClean="0"/>
              <a:t>Stop developing features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8826500" y="230188"/>
            <a:ext cx="27622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 smtClean="0">
                <a:solidFill>
                  <a:srgbClr val="0070C0"/>
                </a:solidFill>
                <a:latin typeface="Cooper Black" charset="0"/>
                <a:ea typeface="Cooper Black" charset="0"/>
                <a:cs typeface="Cooper Black" charset="0"/>
              </a:rPr>
              <a:t>IBOM</a:t>
            </a:r>
            <a:endParaRPr lang="en-US" sz="7200" b="1" dirty="0">
              <a:solidFill>
                <a:srgbClr val="0070C0"/>
              </a:solidFill>
              <a:latin typeface="Cooper Black" charset="0"/>
              <a:ea typeface="Cooper Black" charset="0"/>
              <a:cs typeface="Cooper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040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“There’s got to be a better way”™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448093"/>
            <a:ext cx="6096000" cy="4572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9053" y="6020093"/>
            <a:ext cx="117938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i="1" dirty="0" smtClean="0"/>
              <a:t>Dude using a hammer to put lettuce in a food processor/blender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61760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h</a:t>
            </a:r>
            <a:r>
              <a:rPr lang="en-US" dirty="0" err="1" smtClean="0"/>
              <a:t>as_config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https://github.com/t27duck/has_config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(Disclaimer: I made this)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45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Elevator Pitch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Add one </a:t>
            </a:r>
            <a:r>
              <a:rPr lang="en-US" dirty="0" smtClean="0"/>
              <a:t>column </a:t>
            </a:r>
            <a:r>
              <a:rPr lang="en-US" dirty="0"/>
              <a:t>to a table </a:t>
            </a:r>
          </a:p>
          <a:p>
            <a:pPr lvl="1"/>
            <a:r>
              <a:rPr lang="en-US" dirty="0" smtClean="0"/>
              <a:t>Hash (serialized attribute)</a:t>
            </a:r>
            <a:endParaRPr lang="en-US" dirty="0"/>
          </a:p>
          <a:p>
            <a:pPr lvl="1"/>
            <a:r>
              <a:rPr lang="en-US" dirty="0" smtClean="0"/>
              <a:t>JSON/JSONB </a:t>
            </a:r>
            <a:r>
              <a:rPr lang="en-US" dirty="0"/>
              <a:t>(PostgreSQL data type)</a:t>
            </a:r>
          </a:p>
          <a:p>
            <a:r>
              <a:rPr lang="en-US" dirty="0"/>
              <a:t>In the model, list out the configuration items</a:t>
            </a:r>
          </a:p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ata </a:t>
            </a:r>
            <a:r>
              <a:rPr lang="en-US" dirty="0"/>
              <a:t>type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ptional </a:t>
            </a:r>
            <a:r>
              <a:rPr lang="en-US" dirty="0"/>
              <a:t>default</a:t>
            </a:r>
          </a:p>
          <a:p>
            <a:pPr lvl="1"/>
            <a:r>
              <a:rPr lang="en-US" dirty="0" smtClean="0"/>
              <a:t>Optional validations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Move away </a:t>
            </a:r>
            <a:r>
              <a:rPr lang="en-US" dirty="0"/>
              <a:t>from adding column after column to tables just for configuration</a:t>
            </a:r>
          </a:p>
          <a:p>
            <a:r>
              <a:rPr lang="en-US" dirty="0"/>
              <a:t>Requires minimal (if any) changes to existing code (including forms)</a:t>
            </a:r>
          </a:p>
          <a:p>
            <a:r>
              <a:rPr lang="en-US" dirty="0"/>
              <a:t>To the developer, it feels like you’re just working with a regular attribute (including a setter method)</a:t>
            </a:r>
          </a:p>
          <a:p>
            <a:r>
              <a:rPr lang="en-US" dirty="0"/>
              <a:t>Still query-able (when used with the JSON data type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01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1690688"/>
            <a:ext cx="62855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class</a:t>
            </a:r>
            <a:r>
              <a:rPr lang="en-US" sz="2000" dirty="0"/>
              <a:t> </a:t>
            </a:r>
            <a:r>
              <a:rPr lang="en-US" sz="2000" dirty="0" err="1"/>
              <a:t>AddConfigurationToClients</a:t>
            </a:r>
            <a:r>
              <a:rPr lang="en-US" sz="2000" dirty="0"/>
              <a:t> &lt; </a:t>
            </a:r>
            <a:r>
              <a:rPr lang="en-US" sz="2000" dirty="0" err="1"/>
              <a:t>ActiveRecord</a:t>
            </a:r>
            <a:r>
              <a:rPr lang="en-US" sz="2000" dirty="0"/>
              <a:t>::</a:t>
            </a:r>
            <a:r>
              <a:rPr lang="en-US" sz="2000" dirty="0" smtClean="0"/>
              <a:t>Migration</a:t>
            </a:r>
          </a:p>
          <a:p>
            <a:r>
              <a:rPr lang="en-US" sz="2000" dirty="0" smtClean="0"/>
              <a:t>  </a:t>
            </a:r>
            <a:r>
              <a:rPr lang="en-US" sz="2000" dirty="0" err="1" smtClean="0"/>
              <a:t>add_column</a:t>
            </a:r>
            <a:r>
              <a:rPr lang="en-US" sz="2000" dirty="0" smtClean="0"/>
              <a:t> </a:t>
            </a:r>
            <a:r>
              <a:rPr lang="en-US" sz="2000" dirty="0"/>
              <a:t>:clients</a:t>
            </a:r>
            <a:r>
              <a:rPr lang="en-US" sz="2000" dirty="0"/>
              <a:t>, </a:t>
            </a:r>
            <a:r>
              <a:rPr lang="en-US" sz="2000" dirty="0"/>
              <a:t>:configuration</a:t>
            </a:r>
            <a:r>
              <a:rPr lang="en-US" sz="2000" dirty="0"/>
              <a:t>, </a:t>
            </a:r>
            <a:r>
              <a:rPr lang="en-US" sz="2000" dirty="0"/>
              <a:t>:text</a:t>
            </a:r>
            <a:r>
              <a:rPr lang="en-US" sz="2000" dirty="0"/>
              <a:t> </a:t>
            </a:r>
            <a:endParaRPr lang="en-US" sz="2000" dirty="0" smtClean="0"/>
          </a:p>
          <a:p>
            <a:r>
              <a:rPr lang="en-US" sz="2000" dirty="0" smtClean="0"/>
              <a:t>end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381000" y="3092113"/>
            <a:ext cx="1044773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class Client &lt; </a:t>
            </a:r>
            <a:r>
              <a:rPr lang="en-US" sz="2000" dirty="0" err="1"/>
              <a:t>ActiveRecord</a:t>
            </a:r>
            <a:r>
              <a:rPr lang="en-US" sz="2000" dirty="0"/>
              <a:t>::</a:t>
            </a:r>
            <a:r>
              <a:rPr lang="en-US" sz="2000" dirty="0" smtClean="0"/>
              <a:t>Base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serialize </a:t>
            </a:r>
            <a:r>
              <a:rPr lang="en-US" sz="2000" dirty="0"/>
              <a:t>:configuration, Hash 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include </a:t>
            </a:r>
            <a:r>
              <a:rPr lang="en-US" sz="2000" dirty="0" err="1"/>
              <a:t>HasConfig</a:t>
            </a:r>
            <a:r>
              <a:rPr lang="en-US" sz="2000" dirty="0"/>
              <a:t>::</a:t>
            </a:r>
            <a:r>
              <a:rPr lang="en-US" sz="2000" dirty="0" err="1"/>
              <a:t>ActiveRecord</a:t>
            </a:r>
            <a:r>
              <a:rPr lang="en-US" sz="2000" dirty="0"/>
              <a:t>::</a:t>
            </a:r>
            <a:r>
              <a:rPr lang="en-US" sz="2000" dirty="0" err="1"/>
              <a:t>ModelAdapter</a:t>
            </a:r>
            <a:r>
              <a:rPr lang="en-US" sz="2000" dirty="0"/>
              <a:t> 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  <a:r>
              <a:rPr lang="en-US" sz="2000" dirty="0" err="1" smtClean="0"/>
              <a:t>has_config</a:t>
            </a:r>
            <a:r>
              <a:rPr lang="en-US" sz="2000" dirty="0" smtClean="0"/>
              <a:t> </a:t>
            </a:r>
            <a:r>
              <a:rPr lang="en-US" sz="2000" dirty="0"/>
              <a:t>:</a:t>
            </a:r>
            <a:r>
              <a:rPr lang="en-US" sz="2000" dirty="0" err="1"/>
              <a:t>primary_color</a:t>
            </a:r>
            <a:r>
              <a:rPr lang="en-US" sz="2000" dirty="0"/>
              <a:t>, </a:t>
            </a:r>
            <a:r>
              <a:rPr lang="en-US" sz="2000" dirty="0" err="1"/>
              <a:t>config</a:t>
            </a:r>
            <a:r>
              <a:rPr lang="en-US" sz="2000" dirty="0"/>
              <a:t>: { type: :string, default: 'green' } 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  <a:r>
              <a:rPr lang="en-US" sz="2000" dirty="0" err="1" smtClean="0"/>
              <a:t>has_config</a:t>
            </a:r>
            <a:r>
              <a:rPr lang="en-US" sz="2000" dirty="0" smtClean="0"/>
              <a:t> </a:t>
            </a:r>
            <a:r>
              <a:rPr lang="en-US" sz="2000" dirty="0"/>
              <a:t>:</a:t>
            </a:r>
            <a:r>
              <a:rPr lang="en-US" sz="2000" dirty="0" err="1"/>
              <a:t>secondary_color</a:t>
            </a:r>
            <a:r>
              <a:rPr lang="en-US" sz="2000" dirty="0"/>
              <a:t>, </a:t>
            </a:r>
            <a:r>
              <a:rPr lang="en-US" sz="2000" dirty="0" err="1"/>
              <a:t>config</a:t>
            </a:r>
            <a:r>
              <a:rPr lang="en-US" sz="2000" dirty="0"/>
              <a:t>: { type: :string } 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  <a:r>
              <a:rPr lang="en-US" sz="2000" dirty="0" err="1" smtClean="0"/>
              <a:t>has_config</a:t>
            </a:r>
            <a:r>
              <a:rPr lang="en-US" sz="2000" dirty="0" smtClean="0"/>
              <a:t> </a:t>
            </a:r>
            <a:r>
              <a:rPr lang="en-US" sz="2000" dirty="0"/>
              <a:t>:</a:t>
            </a:r>
            <a:r>
              <a:rPr lang="en-US" sz="2000" dirty="0" err="1"/>
              <a:t>rate_limit</a:t>
            </a:r>
            <a:r>
              <a:rPr lang="en-US" sz="2000" dirty="0"/>
              <a:t>, </a:t>
            </a:r>
            <a:r>
              <a:rPr lang="en-US" sz="2000" dirty="0" err="1"/>
              <a:t>config</a:t>
            </a:r>
            <a:r>
              <a:rPr lang="en-US" sz="2000" dirty="0"/>
              <a:t>: { type: :integer, validations: { </a:t>
            </a:r>
            <a:r>
              <a:rPr lang="en-US" sz="2000" dirty="0" err="1"/>
              <a:t>numericality</a:t>
            </a:r>
            <a:r>
              <a:rPr lang="en-US" sz="2000" dirty="0"/>
              <a:t>: { </a:t>
            </a:r>
            <a:r>
              <a:rPr lang="en-US" sz="2000" dirty="0" err="1"/>
              <a:t>only_integer</a:t>
            </a:r>
            <a:r>
              <a:rPr lang="en-US" sz="2000" dirty="0"/>
              <a:t>: true } } } 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  <a:r>
              <a:rPr lang="en-US" sz="2000" dirty="0" err="1" smtClean="0"/>
              <a:t>has_config</a:t>
            </a:r>
            <a:r>
              <a:rPr lang="en-US" sz="2000" dirty="0" smtClean="0"/>
              <a:t> </a:t>
            </a:r>
            <a:r>
              <a:rPr lang="en-US" sz="2000" dirty="0"/>
              <a:t>:category, </a:t>
            </a:r>
            <a:r>
              <a:rPr lang="en-US" sz="2000" dirty="0" err="1"/>
              <a:t>config</a:t>
            </a:r>
            <a:r>
              <a:rPr lang="en-US" sz="2000" dirty="0"/>
              <a:t>: { type: :string, validations: { inclusion: { in: CATEGORIES } } } 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  <a:r>
              <a:rPr lang="en-US" sz="2000" dirty="0" err="1" smtClean="0"/>
              <a:t>has_config</a:t>
            </a:r>
            <a:r>
              <a:rPr lang="en-US" sz="2000" dirty="0" smtClean="0"/>
              <a:t> </a:t>
            </a:r>
            <a:r>
              <a:rPr lang="en-US" sz="2000" dirty="0"/>
              <a:t>:active, </a:t>
            </a:r>
            <a:r>
              <a:rPr lang="en-US" sz="2000" dirty="0" err="1"/>
              <a:t>config</a:t>
            </a:r>
            <a:r>
              <a:rPr lang="en-US" sz="2000" dirty="0"/>
              <a:t>: { type: :</a:t>
            </a:r>
            <a:r>
              <a:rPr lang="en-US" sz="2000" dirty="0" err="1"/>
              <a:t>boolean</a:t>
            </a:r>
            <a:r>
              <a:rPr lang="en-US" sz="2000" dirty="0"/>
              <a:t>, default: false </a:t>
            </a:r>
            <a:r>
              <a:rPr lang="en-US" sz="2000" dirty="0" smtClean="0"/>
              <a:t>}</a:t>
            </a:r>
          </a:p>
          <a:p>
            <a:r>
              <a:rPr lang="en-US" sz="2000" dirty="0" smtClean="0"/>
              <a:t>end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4180448" y="6340197"/>
            <a:ext cx="8011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Also available at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github.com/t27duck/has_config/blob/master/README.md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942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 does this give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Getter and setter method for each configuration</a:t>
            </a:r>
          </a:p>
          <a:p>
            <a:pPr lvl="1"/>
            <a:r>
              <a:rPr lang="en-US" dirty="0" smtClean="0"/>
              <a:t>Treat form helpers as if they were normal attributes*</a:t>
            </a:r>
          </a:p>
          <a:p>
            <a:pPr lvl="1"/>
            <a:r>
              <a:rPr lang="en-US" dirty="0" smtClean="0"/>
              <a:t>Treat I18n as if they were normal attributes</a:t>
            </a:r>
          </a:p>
          <a:p>
            <a:pPr lvl="1"/>
            <a:r>
              <a:rPr lang="en-US" dirty="0" smtClean="0"/>
              <a:t>Treat everyday code as if they were normal attributes</a:t>
            </a:r>
          </a:p>
          <a:p>
            <a:r>
              <a:rPr lang="en-US" dirty="0" smtClean="0"/>
              <a:t>A “?” method for bools</a:t>
            </a:r>
          </a:p>
          <a:p>
            <a:r>
              <a:rPr lang="en-US" dirty="0" smtClean="0"/>
              <a:t>Rails validations</a:t>
            </a:r>
          </a:p>
          <a:p>
            <a:r>
              <a:rPr lang="en-US" dirty="0" smtClean="0"/>
              <a:t>Default values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813300" y="6311900"/>
            <a:ext cx="7176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Manually declare control type if library normally infers based on attribute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35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Arbitrary </a:t>
            </a:r>
            <a:r>
              <a:rPr lang="en-US" dirty="0"/>
              <a:t>multi-tenant configuration for </a:t>
            </a:r>
            <a:r>
              <a:rPr lang="en-US" strike="sngStrike" dirty="0"/>
              <a:t>fun and</a:t>
            </a:r>
            <a:r>
              <a:rPr lang="en-US" dirty="0"/>
              <a:t> </a:t>
            </a:r>
            <a:r>
              <a:rPr lang="en-US" dirty="0" smtClean="0"/>
              <a:t>profit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“Yet Another Gem Someone Made and Wants to Show People” talk</a:t>
            </a:r>
          </a:p>
          <a:p>
            <a:endParaRPr lang="en-US" dirty="0"/>
          </a:p>
          <a:p>
            <a:r>
              <a:rPr lang="en-US" dirty="0" smtClean="0"/>
              <a:t>indy.rb</a:t>
            </a:r>
            <a:r>
              <a:rPr lang="en-US" dirty="0"/>
              <a:t> </a:t>
            </a:r>
            <a:r>
              <a:rPr lang="en-US" dirty="0" smtClean="0"/>
              <a:t>– September 2016</a:t>
            </a:r>
          </a:p>
        </p:txBody>
      </p:sp>
    </p:spTree>
    <p:extLst>
      <p:ext uri="{BB962C8B-B14F-4D97-AF65-F5344CB8AC3E}">
        <p14:creationId xmlns:p14="http://schemas.microsoft.com/office/powerpoint/2010/main" val="56741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in `rails c`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client = </a:t>
            </a:r>
            <a:r>
              <a:rPr lang="en-US" dirty="0" err="1" smtClean="0"/>
              <a:t>Client.new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client.default_color</a:t>
            </a:r>
            <a:r>
              <a:rPr lang="en-US" dirty="0" smtClean="0"/>
              <a:t>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=&gt; "</a:t>
            </a:r>
            <a:r>
              <a:rPr lang="en-US" dirty="0"/>
              <a:t>green"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client.secondary_color</a:t>
            </a:r>
            <a:r>
              <a:rPr lang="en-US" dirty="0" smtClean="0"/>
              <a:t>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=&gt; </a:t>
            </a:r>
            <a:r>
              <a:rPr lang="en-US" dirty="0"/>
              <a:t>nil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client.active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=&gt; </a:t>
            </a:r>
            <a:r>
              <a:rPr lang="en-US" dirty="0"/>
              <a:t>false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client.active</a:t>
            </a:r>
            <a:r>
              <a:rPr lang="en-US" dirty="0"/>
              <a:t>?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=&gt; false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# Like if this was from a form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/>
              <a:t>client.active</a:t>
            </a:r>
            <a:r>
              <a:rPr lang="en-US" dirty="0"/>
              <a:t> = '1' </a:t>
            </a:r>
            <a:br>
              <a:rPr lang="en-US" dirty="0"/>
            </a:br>
            <a:r>
              <a:rPr lang="en-US" dirty="0"/>
              <a:t>=&gt; '1'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client.active</a:t>
            </a:r>
            <a:r>
              <a:rPr lang="en-US" dirty="0"/>
              <a:t>?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=&gt; true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client.rate_limit</a:t>
            </a:r>
            <a:r>
              <a:rPr lang="en-US" dirty="0" smtClean="0"/>
              <a:t> </a:t>
            </a:r>
            <a:r>
              <a:rPr lang="en-US" dirty="0"/>
              <a:t>= 3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=&gt; 3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client.valid</a:t>
            </a:r>
            <a:r>
              <a:rPr lang="en-US" dirty="0"/>
              <a:t>?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=&gt; false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client.errors.full_messages</a:t>
            </a:r>
            <a:r>
              <a:rPr lang="en-US" dirty="0" smtClean="0"/>
              <a:t>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=&gt; ["Category is not in the list</a:t>
            </a:r>
            <a:r>
              <a:rPr lang="en-US" dirty="0" smtClean="0"/>
              <a:t>"]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180448" y="6340197"/>
            <a:ext cx="8011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Also available at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github.com/t27duck/has_config/blob/master/README.md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346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Chaining through related configurations</a:t>
            </a:r>
          </a:p>
          <a:p>
            <a:pPr lvl="1"/>
            <a:r>
              <a:rPr lang="en-US" dirty="0" smtClean="0"/>
              <a:t>Group as </a:t>
            </a:r>
            <a:r>
              <a:rPr lang="en-US" dirty="0" err="1" smtClean="0"/>
              <a:t>config</a:t>
            </a:r>
            <a:r>
              <a:rPr lang="en-US" dirty="0" smtClean="0"/>
              <a:t> “foo”</a:t>
            </a:r>
          </a:p>
          <a:p>
            <a:pPr lvl="1"/>
            <a:r>
              <a:rPr lang="en-US" dirty="0" smtClean="0"/>
              <a:t>Client as </a:t>
            </a:r>
            <a:r>
              <a:rPr lang="en-US" dirty="0" err="1" smtClean="0"/>
              <a:t>config</a:t>
            </a:r>
            <a:r>
              <a:rPr lang="en-US" dirty="0" smtClean="0"/>
              <a:t> “foo”</a:t>
            </a:r>
          </a:p>
          <a:p>
            <a:pPr lvl="1"/>
            <a:r>
              <a:rPr lang="en-US" dirty="0" smtClean="0"/>
              <a:t>Ask a group for the “foo” configuration, defer to client’s ”foo” if blank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Configuration file</a:t>
            </a:r>
          </a:p>
          <a:p>
            <a:pPr lvl="1"/>
            <a:r>
              <a:rPr lang="en-US" dirty="0" smtClean="0"/>
              <a:t>Similar to </a:t>
            </a:r>
            <a:r>
              <a:rPr lang="en-US" dirty="0" err="1" smtClean="0"/>
              <a:t>delarative_auth’s</a:t>
            </a:r>
            <a:r>
              <a:rPr lang="en-US" dirty="0" smtClean="0"/>
              <a:t> </a:t>
            </a:r>
            <a:r>
              <a:rPr lang="en-US" dirty="0" err="1" smtClean="0"/>
              <a:t>authroization_rules.rb</a:t>
            </a:r>
            <a:r>
              <a:rPr lang="en-US" dirty="0" smtClean="0"/>
              <a:t> file</a:t>
            </a:r>
          </a:p>
          <a:p>
            <a:pPr lvl="1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96248" y="6311900"/>
            <a:ext cx="8486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More info available </a:t>
            </a:r>
            <a:r>
              <a:rPr lang="en-US" dirty="0" smtClean="0"/>
              <a:t>at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github.com/t27duck/has_config/blob/master/README.md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06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features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“Spring cleaning” method to remove unknown </a:t>
            </a:r>
            <a:r>
              <a:rPr lang="en-US" dirty="0" err="1" smtClean="0"/>
              <a:t>config</a:t>
            </a:r>
            <a:r>
              <a:rPr lang="en-US" dirty="0" smtClean="0"/>
              <a:t> keys</a:t>
            </a:r>
          </a:p>
          <a:p>
            <a:r>
              <a:rPr lang="en-US" dirty="0" smtClean="0"/>
              <a:t>Method to migrate from existing column to configuration hash</a:t>
            </a:r>
          </a:p>
          <a:p>
            <a:r>
              <a:rPr lang="en-US" dirty="0" smtClean="0"/>
              <a:t>Use Rails 5 </a:t>
            </a:r>
            <a:r>
              <a:rPr lang="en-US" dirty="0" err="1" smtClean="0"/>
              <a:t>ActiveModel</a:t>
            </a:r>
            <a:r>
              <a:rPr lang="en-US" dirty="0" smtClean="0"/>
              <a:t> Attributes API?</a:t>
            </a:r>
          </a:p>
          <a:p>
            <a:r>
              <a:rPr lang="en-US" dirty="0" smtClean="0"/>
              <a:t>Support </a:t>
            </a:r>
            <a:r>
              <a:rPr lang="en-US" dirty="0" err="1" smtClean="0"/>
              <a:t>hstore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657395" y="6311900"/>
            <a:ext cx="2534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 accept pull requests!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12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add one column and add on as many new configuration items we want as we need them</a:t>
            </a:r>
          </a:p>
          <a:p>
            <a:r>
              <a:rPr lang="en-US" dirty="0"/>
              <a:t>No need for additional columns</a:t>
            </a:r>
          </a:p>
          <a:p>
            <a:r>
              <a:rPr lang="en-US" dirty="0" smtClean="0"/>
              <a:t>Still </a:t>
            </a:r>
            <a:r>
              <a:rPr lang="en-US" dirty="0"/>
              <a:t>query-able via JSON</a:t>
            </a:r>
          </a:p>
          <a:p>
            <a:pPr lvl="1"/>
            <a:r>
              <a:rPr lang="en-US" dirty="0"/>
              <a:t>SELECT configuration-</a:t>
            </a:r>
            <a:r>
              <a:rPr lang="en-US" dirty="0" smtClean="0"/>
              <a:t>&gt;’theme’ </a:t>
            </a:r>
            <a:r>
              <a:rPr lang="en-US" dirty="0"/>
              <a:t>FROM clients</a:t>
            </a:r>
            <a:r>
              <a:rPr lang="en-US" dirty="0" smtClean="0"/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Relies on </a:t>
            </a:r>
            <a:r>
              <a:rPr lang="en-US" dirty="0" smtClean="0"/>
              <a:t>Ruby some </a:t>
            </a:r>
            <a:r>
              <a:rPr lang="en-US" dirty="0"/>
              <a:t>meta-programming </a:t>
            </a:r>
            <a:r>
              <a:rPr lang="en-US" dirty="0" smtClean="0"/>
              <a:t>magic</a:t>
            </a:r>
          </a:p>
          <a:p>
            <a:pPr lvl="1"/>
            <a:r>
              <a:rPr lang="en-US" dirty="0" smtClean="0"/>
              <a:t>Could </a:t>
            </a:r>
            <a:r>
              <a:rPr lang="en-US" dirty="0"/>
              <a:t>be confusing for newer developers at first glance</a:t>
            </a:r>
          </a:p>
          <a:p>
            <a:r>
              <a:rPr lang="en-US" dirty="0"/>
              <a:t>Need to be cognizant of what we’re marking as configuration - we may still want a new column for some cases</a:t>
            </a:r>
          </a:p>
          <a:p>
            <a:r>
              <a:rPr lang="en-US" dirty="0"/>
              <a:t>Not the end-all-be-all </a:t>
            </a:r>
            <a:r>
              <a:rPr lang="en-US" dirty="0" smtClean="0"/>
              <a:t>solution</a:t>
            </a:r>
          </a:p>
          <a:p>
            <a:r>
              <a:rPr lang="en-US" dirty="0" smtClean="0"/>
              <a:t>Old “junk” configurations could linger in rows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87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then why this gem?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</a:t>
            </a:r>
            <a:r>
              <a:rPr lang="en-US" dirty="0" err="1"/>
              <a:t>has_config</a:t>
            </a:r>
            <a:r>
              <a:rPr lang="en-US" dirty="0"/>
              <a:t> not as a bandage, but more like a duct </a:t>
            </a:r>
            <a:r>
              <a:rPr lang="en-US" dirty="0" smtClean="0"/>
              <a:t>tape</a:t>
            </a:r>
            <a:endParaRPr lang="en-US" dirty="0"/>
          </a:p>
          <a:p>
            <a:pPr lvl="1"/>
            <a:r>
              <a:rPr lang="en-US" dirty="0"/>
              <a:t>Helps solves the immediate problem</a:t>
            </a:r>
          </a:p>
          <a:p>
            <a:pPr lvl="1"/>
            <a:r>
              <a:rPr lang="en-US" dirty="0"/>
              <a:t>Relatively straight-forward</a:t>
            </a:r>
          </a:p>
          <a:p>
            <a:pPr lvl="1"/>
            <a:r>
              <a:rPr lang="en-US" dirty="0"/>
              <a:t>Allows us to add configuration options at </a:t>
            </a:r>
            <a:r>
              <a:rPr lang="en-US" dirty="0" smtClean="0"/>
              <a:t>will</a:t>
            </a:r>
          </a:p>
          <a:p>
            <a:r>
              <a:rPr lang="en-US" dirty="0" smtClean="0"/>
              <a:t>Gets us back to coding and not worrying about adding another column and killing the app</a:t>
            </a:r>
            <a:endParaRPr lang="en-US" dirty="0"/>
          </a:p>
          <a:p>
            <a:r>
              <a:rPr lang="en-US" dirty="0" smtClean="0"/>
              <a:t>Got no better ideas at the moment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829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431799"/>
            <a:ext cx="9144000" cy="957263"/>
          </a:xfrm>
        </p:spPr>
        <p:txBody>
          <a:bodyPr/>
          <a:lstStyle/>
          <a:p>
            <a:r>
              <a:rPr lang="en-US" dirty="0" smtClean="0"/>
              <a:t>The End!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0" y="1598820"/>
            <a:ext cx="9144000" cy="1655762"/>
          </a:xfrm>
        </p:spPr>
        <p:txBody>
          <a:bodyPr/>
          <a:lstStyle/>
          <a:p>
            <a:r>
              <a:rPr lang="en-US" dirty="0" smtClean="0">
                <a:hlinkClick r:id="rId2"/>
              </a:rPr>
              <a:t>https://github.com/t27duck/has_config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Gets these slides at </a:t>
            </a:r>
            <a:r>
              <a:rPr lang="en-US" dirty="0" smtClean="0">
                <a:hlinkClick r:id="rId3"/>
              </a:rPr>
              <a:t>https://github.com/t27duck/showandtell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4956" y="4820017"/>
            <a:ext cx="2315243" cy="146372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01046" y="5360410"/>
            <a:ext cx="37439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Support the Ruby Gem Infrastructure!</a:t>
            </a:r>
          </a:p>
          <a:p>
            <a:pPr algn="r"/>
            <a:endParaRPr lang="en-US" dirty="0"/>
          </a:p>
          <a:p>
            <a:pPr algn="r"/>
            <a:r>
              <a:rPr lang="en-US" dirty="0">
                <a:hlinkClick r:id="rId5"/>
              </a:rPr>
              <a:t>https://rubytogether.org</a:t>
            </a:r>
            <a:r>
              <a:rPr lang="en-US" dirty="0" smtClean="0">
                <a:hlinkClick r:id="rId5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261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28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I’m Tony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217" y="3807114"/>
            <a:ext cx="1556578" cy="15565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590" y="3772879"/>
            <a:ext cx="1625047" cy="16250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0432" y="3823704"/>
            <a:ext cx="2008257" cy="162738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72000" y="5660843"/>
            <a:ext cx="18630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t27duck</a:t>
            </a:r>
            <a:endParaRPr lang="en-US" sz="4000" dirty="0"/>
          </a:p>
        </p:txBody>
      </p:sp>
      <p:sp>
        <p:nvSpPr>
          <p:cNvPr id="11" name="TextBox 10"/>
          <p:cNvSpPr txBox="1"/>
          <p:nvPr/>
        </p:nvSpPr>
        <p:spPr>
          <a:xfrm>
            <a:off x="5009607" y="5663007"/>
            <a:ext cx="18630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t27duck</a:t>
            </a:r>
            <a:endParaRPr lang="en-US" sz="4000" dirty="0"/>
          </a:p>
        </p:txBody>
      </p:sp>
      <p:sp>
        <p:nvSpPr>
          <p:cNvPr id="12" name="TextBox 11"/>
          <p:cNvSpPr txBox="1"/>
          <p:nvPr/>
        </p:nvSpPr>
        <p:spPr>
          <a:xfrm>
            <a:off x="8847214" y="5660843"/>
            <a:ext cx="23214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/>
              <a:t>@t27duck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30327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897226"/>
            <a:ext cx="5433391" cy="238760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Senior Web Developer</a:t>
            </a:r>
            <a:endParaRPr lang="en-US" sz="4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217" y="3807114"/>
            <a:ext cx="1556578" cy="15565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590" y="3772879"/>
            <a:ext cx="1625047" cy="16250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0432" y="3823704"/>
            <a:ext cx="2008257" cy="162738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72000" y="5660843"/>
            <a:ext cx="18630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t27duck</a:t>
            </a:r>
            <a:endParaRPr lang="en-US" sz="4000" dirty="0"/>
          </a:p>
        </p:txBody>
      </p:sp>
      <p:sp>
        <p:nvSpPr>
          <p:cNvPr id="11" name="TextBox 10"/>
          <p:cNvSpPr txBox="1"/>
          <p:nvPr/>
        </p:nvSpPr>
        <p:spPr>
          <a:xfrm>
            <a:off x="5009607" y="5663007"/>
            <a:ext cx="18630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t27duck</a:t>
            </a:r>
            <a:endParaRPr lang="en-US" sz="4000" dirty="0"/>
          </a:p>
        </p:txBody>
      </p:sp>
      <p:sp>
        <p:nvSpPr>
          <p:cNvPr id="12" name="TextBox 11"/>
          <p:cNvSpPr txBox="1"/>
          <p:nvPr/>
        </p:nvSpPr>
        <p:spPr>
          <a:xfrm>
            <a:off x="8847214" y="5660843"/>
            <a:ext cx="23214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/>
              <a:t>@t27duck</a:t>
            </a:r>
            <a:endParaRPr lang="en-US" sz="4000" dirty="0"/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7162802" y="897226"/>
            <a:ext cx="478176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Web Master / Server Admin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369" y="245086"/>
            <a:ext cx="5025391" cy="147769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2922" y="159447"/>
            <a:ext cx="4801647" cy="172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547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308" y="2689225"/>
            <a:ext cx="4174881" cy="3876675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likes</a:t>
            </a:r>
            <a:r>
              <a:rPr lang="is-IS" dirty="0" smtClean="0"/>
              <a:t>…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35" y="1462086"/>
            <a:ext cx="2237727" cy="223772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2292" y="256850"/>
            <a:ext cx="2251472" cy="23241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0627" y="491053"/>
            <a:ext cx="2610710" cy="2615819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200168" y="3928415"/>
            <a:ext cx="6394928" cy="2901596"/>
            <a:chOff x="200168" y="3928415"/>
            <a:chExt cx="6394928" cy="290159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00168" y="3928415"/>
              <a:ext cx="3620078" cy="2637485"/>
            </a:xfrm>
            <a:prstGeom prst="rect">
              <a:avLst/>
            </a:prstGeom>
          </p:spPr>
        </p:pic>
        <p:cxnSp>
          <p:nvCxnSpPr>
            <p:cNvPr id="17" name="Curved Connector 16"/>
            <p:cNvCxnSpPr/>
            <p:nvPr/>
          </p:nvCxnSpPr>
          <p:spPr>
            <a:xfrm rot="10800000">
              <a:off x="3846251" y="5057108"/>
              <a:ext cx="1292805" cy="1150965"/>
            </a:xfrm>
            <a:prstGeom prst="curvedConnector3">
              <a:avLst/>
            </a:prstGeom>
            <a:ln w="1301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5139056" y="5075685"/>
              <a:ext cx="14560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/>
                <a:t>Best game ever</a:t>
              </a:r>
              <a:endParaRPr lang="en-US" sz="3600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5734662" y="3650447"/>
            <a:ext cx="1456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My bae</a:t>
            </a:r>
            <a:endParaRPr lang="en-US" sz="3600" dirty="0"/>
          </a:p>
        </p:txBody>
      </p:sp>
      <p:cxnSp>
        <p:nvCxnSpPr>
          <p:cNvPr id="21" name="Curved Connector 20"/>
          <p:cNvCxnSpPr/>
          <p:nvPr/>
        </p:nvCxnSpPr>
        <p:spPr>
          <a:xfrm flipV="1">
            <a:off x="6595096" y="3659501"/>
            <a:ext cx="1191212" cy="655919"/>
          </a:xfrm>
          <a:prstGeom prst="curvedConnector3">
            <a:avLst/>
          </a:prstGeom>
          <a:ln w="1301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476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49" y="2517340"/>
            <a:ext cx="10515600" cy="2852737"/>
          </a:xfrm>
        </p:spPr>
        <p:txBody>
          <a:bodyPr>
            <a:normAutofit/>
          </a:bodyPr>
          <a:lstStyle/>
          <a:p>
            <a:pPr algn="ctr"/>
            <a:r>
              <a:rPr lang="en-US" sz="9600" b="1" dirty="0" smtClean="0">
                <a:solidFill>
                  <a:srgbClr val="0070C0"/>
                </a:solidFill>
                <a:latin typeface="Cooper Black" charset="0"/>
                <a:ea typeface="Cooper Black" charset="0"/>
                <a:cs typeface="Cooper Black" charset="0"/>
              </a:rPr>
              <a:t>IBOM</a:t>
            </a:r>
            <a:endParaRPr lang="en-US" sz="9600" dirty="0"/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Let’s talk about a business with a problem</a:t>
            </a:r>
            <a:r>
              <a:rPr lang="is-IS" dirty="0" smtClean="0"/>
              <a:t>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954" y="1690688"/>
            <a:ext cx="5025391" cy="1477697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519266" y="1809235"/>
            <a:ext cx="6923314" cy="1356533"/>
            <a:chOff x="2519266" y="1809235"/>
            <a:chExt cx="6923314" cy="1356533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2519266" y="1859255"/>
              <a:ext cx="6923314" cy="1156996"/>
            </a:xfrm>
            <a:prstGeom prst="line">
              <a:avLst/>
            </a:prstGeom>
            <a:ln w="444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V="1">
              <a:off x="2743200" y="1809235"/>
              <a:ext cx="6699380" cy="1356533"/>
            </a:xfrm>
            <a:prstGeom prst="line">
              <a:avLst/>
            </a:prstGeom>
            <a:ln w="444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7889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Universe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Manages </a:t>
            </a:r>
            <a:r>
              <a:rPr lang="en-US" dirty="0" smtClean="0"/>
              <a:t>Apple™ </a:t>
            </a:r>
            <a:r>
              <a:rPr lang="en-US" dirty="0" smtClean="0"/>
              <a:t>adaptors for corporate clients ( #courage 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Procurement </a:t>
            </a:r>
          </a:p>
          <a:p>
            <a:pPr lvl="1"/>
            <a:r>
              <a:rPr lang="en-US" dirty="0" smtClean="0"/>
              <a:t>Expense optimization</a:t>
            </a:r>
            <a:endParaRPr lang="en-US" dirty="0" smtClean="0"/>
          </a:p>
          <a:p>
            <a:r>
              <a:rPr lang="en-US" dirty="0" smtClean="0"/>
              <a:t>&gt; 80 Clients</a:t>
            </a:r>
          </a:p>
          <a:p>
            <a:pPr lvl="1"/>
            <a:r>
              <a:rPr lang="en-US" dirty="0" smtClean="0"/>
              <a:t>24/7 </a:t>
            </a:r>
            <a:r>
              <a:rPr lang="en-US" dirty="0" smtClean="0"/>
              <a:t>traffic (Heaviest during US time)</a:t>
            </a:r>
            <a:endParaRPr lang="en-US" dirty="0" smtClean="0"/>
          </a:p>
          <a:p>
            <a:pPr lvl="1"/>
            <a:r>
              <a:rPr lang="en-US" dirty="0" smtClean="0"/>
              <a:t>“Global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Diverse user base</a:t>
            </a:r>
          </a:p>
          <a:p>
            <a:pPr lvl="1"/>
            <a:r>
              <a:rPr lang="en-US" dirty="0" smtClean="0"/>
              <a:t>Administrators</a:t>
            </a:r>
          </a:p>
          <a:p>
            <a:pPr lvl="1"/>
            <a:r>
              <a:rPr lang="en-US" dirty="0" smtClean="0"/>
              <a:t>Operations</a:t>
            </a:r>
          </a:p>
          <a:p>
            <a:pPr lvl="1"/>
            <a:r>
              <a:rPr lang="en-US" dirty="0" smtClean="0"/>
              <a:t>End users 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2 - 8 production deploys / </a:t>
            </a:r>
            <a:r>
              <a:rPr lang="en-US" dirty="0" smtClean="0"/>
              <a:t>week </a:t>
            </a:r>
          </a:p>
          <a:p>
            <a:pPr lvl="1"/>
            <a:r>
              <a:rPr lang="en-US" dirty="0" smtClean="0"/>
              <a:t>#</a:t>
            </a:r>
            <a:r>
              <a:rPr lang="en-US" dirty="0" err="1" smtClean="0"/>
              <a:t>shipit</a:t>
            </a:r>
            <a:endParaRPr lang="en-US" dirty="0" smtClean="0"/>
          </a:p>
          <a:p>
            <a:r>
              <a:rPr lang="en-US" dirty="0" smtClean="0"/>
              <a:t>~</a:t>
            </a:r>
            <a:r>
              <a:rPr lang="en-US" dirty="0"/>
              <a:t>40 unicorn workers</a:t>
            </a:r>
          </a:p>
          <a:p>
            <a:r>
              <a:rPr lang="en-US" dirty="0"/>
              <a:t>~</a:t>
            </a:r>
            <a:r>
              <a:rPr lang="en-US" dirty="0" smtClean="0"/>
              <a:t>10 </a:t>
            </a:r>
            <a:r>
              <a:rPr lang="en-US" dirty="0" err="1"/>
              <a:t>resque</a:t>
            </a:r>
            <a:r>
              <a:rPr lang="en-US" dirty="0"/>
              <a:t> workers </a:t>
            </a:r>
          </a:p>
          <a:p>
            <a:pPr lvl="1"/>
            <a:r>
              <a:rPr lang="en-US" dirty="0"/>
              <a:t>Long running imports and exports of </a:t>
            </a:r>
            <a:r>
              <a:rPr lang="en-US" dirty="0" smtClean="0"/>
              <a:t>large amounts of data throughout the day and evening</a:t>
            </a:r>
          </a:p>
          <a:p>
            <a:r>
              <a:rPr lang="en-US" dirty="0" smtClean="0"/>
              <a:t>PostgreSQL</a:t>
            </a:r>
            <a:endParaRPr lang="en-US" dirty="0"/>
          </a:p>
          <a:p>
            <a:r>
              <a:rPr lang="en-US" dirty="0" smtClean="0"/>
              <a:t>~25 developers</a:t>
            </a:r>
            <a:endParaRPr lang="en-US" dirty="0"/>
          </a:p>
          <a:p>
            <a:r>
              <a:rPr lang="en-US" dirty="0"/>
              <a:t>Prefers </a:t>
            </a:r>
            <a:r>
              <a:rPr lang="en-US" b="1" dirty="0"/>
              <a:t>configuration</a:t>
            </a:r>
            <a:r>
              <a:rPr lang="en-US" dirty="0"/>
              <a:t> over </a:t>
            </a:r>
            <a:r>
              <a:rPr lang="en-US" b="1" dirty="0" smtClean="0"/>
              <a:t>customization</a:t>
            </a:r>
            <a:r>
              <a:rPr lang="en-US" dirty="0" smtClean="0"/>
              <a:t> for new features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826500" y="230188"/>
            <a:ext cx="27622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 smtClean="0">
                <a:solidFill>
                  <a:srgbClr val="0070C0"/>
                </a:solidFill>
                <a:latin typeface="Cooper Black" charset="0"/>
                <a:ea typeface="Cooper Black" charset="0"/>
                <a:cs typeface="Cooper Black" charset="0"/>
              </a:rPr>
              <a:t>IBOM</a:t>
            </a:r>
            <a:endParaRPr lang="en-US" sz="7200" b="1" dirty="0">
              <a:solidFill>
                <a:srgbClr val="0070C0"/>
              </a:solidFill>
              <a:latin typeface="Cooper Black" charset="0"/>
              <a:ea typeface="Cooper Black" charset="0"/>
              <a:cs typeface="Cooper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7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Universe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838200" y="3295509"/>
            <a:ext cx="5405954" cy="3217258"/>
          </a:xfrm>
        </p:spPr>
        <p:txBody>
          <a:bodyPr>
            <a:normAutofit/>
          </a:bodyPr>
          <a:lstStyle/>
          <a:p>
            <a:r>
              <a:rPr lang="en-US" dirty="0" smtClean="0"/>
              <a:t>God objects</a:t>
            </a:r>
          </a:p>
          <a:p>
            <a:r>
              <a:rPr lang="en-US" dirty="0" smtClean="0"/>
              <a:t>Contains configuration</a:t>
            </a:r>
          </a:p>
          <a:p>
            <a:pPr lvl="1"/>
            <a:r>
              <a:rPr lang="en-US" dirty="0" smtClean="0"/>
              <a:t>Bools</a:t>
            </a:r>
          </a:p>
          <a:p>
            <a:pPr lvl="1"/>
            <a:r>
              <a:rPr lang="en-US" dirty="0" smtClean="0"/>
              <a:t>Strings for dropdowns</a:t>
            </a:r>
          </a:p>
          <a:p>
            <a:pPr lvl="1"/>
            <a:r>
              <a:rPr lang="en-US" dirty="0" smtClean="0"/>
              <a:t>Integers</a:t>
            </a:r>
          </a:p>
          <a:p>
            <a:r>
              <a:rPr lang="en-US" dirty="0" smtClean="0"/>
              <a:t>Referenced a lot for all jobs and web requests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826500" y="230188"/>
            <a:ext cx="27622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 smtClean="0">
                <a:solidFill>
                  <a:srgbClr val="0070C0"/>
                </a:solidFill>
                <a:latin typeface="Cooper Black" charset="0"/>
                <a:ea typeface="Cooper Black" charset="0"/>
                <a:cs typeface="Cooper Black" charset="0"/>
              </a:rPr>
              <a:t>IBOM</a:t>
            </a:r>
            <a:endParaRPr lang="en-US" sz="7200" b="1" dirty="0">
              <a:solidFill>
                <a:srgbClr val="0070C0"/>
              </a:solidFill>
              <a:latin typeface="Cooper Black" charset="0"/>
              <a:ea typeface="Cooper Black" charset="0"/>
              <a:cs typeface="Cooper Blac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1877363"/>
            <a:ext cx="3634273" cy="92333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/>
              <a:t>Client (80)</a:t>
            </a:r>
            <a:endParaRPr lang="en-US" sz="5400" dirty="0"/>
          </a:p>
        </p:txBody>
      </p:sp>
      <p:sp>
        <p:nvSpPr>
          <p:cNvPr id="7" name="TextBox 6"/>
          <p:cNvSpPr txBox="1"/>
          <p:nvPr/>
        </p:nvSpPr>
        <p:spPr>
          <a:xfrm>
            <a:off x="4572000" y="3605918"/>
            <a:ext cx="3708400" cy="92333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smtClean="0"/>
              <a:t>Group (200)</a:t>
            </a:r>
            <a:endParaRPr lang="en-US" sz="5400" dirty="0"/>
          </a:p>
        </p:txBody>
      </p:sp>
      <p:sp>
        <p:nvSpPr>
          <p:cNvPr id="8" name="TextBox 7"/>
          <p:cNvSpPr txBox="1"/>
          <p:nvPr/>
        </p:nvSpPr>
        <p:spPr>
          <a:xfrm>
            <a:off x="6883400" y="5262465"/>
            <a:ext cx="4470400" cy="92333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smtClean="0"/>
              <a:t>User (800,000</a:t>
            </a:r>
            <a:r>
              <a:rPr lang="en-US" sz="5400" dirty="0" smtClean="0"/>
              <a:t>)</a:t>
            </a:r>
            <a:endParaRPr lang="en-US" sz="54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472473" y="2805145"/>
            <a:ext cx="387219" cy="8196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719527" y="4529248"/>
            <a:ext cx="387219" cy="73321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814236" y="2705987"/>
            <a:ext cx="16689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has_many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913136" y="4445917"/>
            <a:ext cx="16689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has_many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5059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961</TotalTime>
  <Words>1146</Words>
  <Application>Microsoft Macintosh PowerPoint</Application>
  <PresentationFormat>Widescreen</PresentationFormat>
  <Paragraphs>201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Calibri Light</vt:lpstr>
      <vt:lpstr>Cooper Black</vt:lpstr>
      <vt:lpstr>Wingdings</vt:lpstr>
      <vt:lpstr>Arial</vt:lpstr>
      <vt:lpstr>Office Theme</vt:lpstr>
      <vt:lpstr>This slide intentionally left blank</vt:lpstr>
      <vt:lpstr>Arbitrary multi-tenant configuration for fun and profit</vt:lpstr>
      <vt:lpstr>Who am I?</vt:lpstr>
      <vt:lpstr>I’m Tony</vt:lpstr>
      <vt:lpstr>Senior Web Developer</vt:lpstr>
      <vt:lpstr>My likes…</vt:lpstr>
      <vt:lpstr>IBOM</vt:lpstr>
      <vt:lpstr>The Universe</vt:lpstr>
      <vt:lpstr>The Universe</vt:lpstr>
      <vt:lpstr>The Scenario</vt:lpstr>
      <vt:lpstr>The Problem</vt:lpstr>
      <vt:lpstr>The Problem – Table locking</vt:lpstr>
      <vt:lpstr>The Problem – App Exceptions</vt:lpstr>
      <vt:lpstr>Possible Solutions</vt:lpstr>
      <vt:lpstr>“There’s got to be a better way”™</vt:lpstr>
      <vt:lpstr>has_config</vt:lpstr>
      <vt:lpstr>Elevator Pitch</vt:lpstr>
      <vt:lpstr>An Example</vt:lpstr>
      <vt:lpstr>So what does this give us?</vt:lpstr>
      <vt:lpstr>Playing in `rails c`</vt:lpstr>
      <vt:lpstr>Other features</vt:lpstr>
      <vt:lpstr>Future features</vt:lpstr>
      <vt:lpstr>Pros</vt:lpstr>
      <vt:lpstr>Cons</vt:lpstr>
      <vt:lpstr>So then why this gem?</vt:lpstr>
      <vt:lpstr>The End!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slide intentionally left blank</dc:title>
  <dc:creator>Tony Drake</dc:creator>
  <cp:lastModifiedBy>Tony Drake</cp:lastModifiedBy>
  <cp:revision>37</cp:revision>
  <dcterms:created xsi:type="dcterms:W3CDTF">2016-09-10T00:24:52Z</dcterms:created>
  <dcterms:modified xsi:type="dcterms:W3CDTF">2016-09-13T23:58:58Z</dcterms:modified>
</cp:coreProperties>
</file>

<file path=docProps/thumbnail.jpeg>
</file>